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936" autoAdjust="0"/>
  </p:normalViewPr>
  <p:slideViewPr>
    <p:cSldViewPr>
      <p:cViewPr>
        <p:scale>
          <a:sx n="90" d="100"/>
          <a:sy n="90" d="100"/>
        </p:scale>
        <p:origin x="8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stories-of-success.ru/files/s-amet-han-8.jpg" TargetMode="Externa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stories-of-success.ru/files/s-amet-han-10.jpg" TargetMode="Externa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stories-of-success.ru/files/s-amet-han-4.jpg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stories-of-success.ru/files/s-amet-han-5.jpg" TargetMode="Externa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stories-of-success.ru/files/s-amet-han-6.jpg" TargetMode="Externa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stories-of-success.ru/files/s-amet-han-7.jpg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85729"/>
            <a:ext cx="7215238" cy="1000131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Амет</a:t>
            </a:r>
            <a:r>
              <a:rPr lang="ru-RU" b="1" dirty="0" smtClean="0"/>
              <a:t>-Хан </a:t>
            </a:r>
            <a:r>
              <a:rPr lang="ru-RU" b="1" dirty="0">
                <a:solidFill>
                  <a:prstClr val="white"/>
                </a:solidFill>
              </a:rPr>
              <a:t>Султан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Библиотека\Desktop\EPrHvOJX4AEns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997" y="785794"/>
            <a:ext cx="5112568" cy="5811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4293097"/>
            <a:ext cx="8572560" cy="236201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За весь военный период у лётчика накопилось:</a:t>
            </a:r>
          </a:p>
          <a:p>
            <a:pPr lvl="0"/>
            <a:r>
              <a:rPr lang="ru-RU" dirty="0" smtClean="0"/>
              <a:t>603 боевых вылета, в 70 из них штурмовал технику и живую силу немцев, оказываясь почти без защиты перед огненными обстрелами, несущимися с земли;</a:t>
            </a:r>
          </a:p>
          <a:p>
            <a:pPr lvl="0"/>
            <a:r>
              <a:rPr lang="ru-RU" dirty="0" smtClean="0"/>
              <a:t>150 сражений в воздухе;</a:t>
            </a:r>
          </a:p>
          <a:p>
            <a:pPr lvl="0"/>
            <a:r>
              <a:rPr lang="ru-RU" dirty="0" smtClean="0"/>
              <a:t>сбил 30 вражеских самолётов лично и 19 в групповом составе.</a:t>
            </a:r>
          </a:p>
          <a:p>
            <a:r>
              <a:rPr lang="ru-RU" dirty="0" smtClean="0"/>
              <a:t>За беззаветное служение Родине, бесстрашие в борьбе с фашизмом, за боевые заслуги и подвиги Султана удостоили следующих высших советских наград:</a:t>
            </a:r>
          </a:p>
          <a:p>
            <a:pPr lvl="0"/>
            <a:r>
              <a:rPr lang="ru-RU" dirty="0" smtClean="0"/>
              <a:t>три ордена Ленина;</a:t>
            </a:r>
          </a:p>
          <a:p>
            <a:pPr lvl="0"/>
            <a:r>
              <a:rPr lang="ru-RU" dirty="0" smtClean="0"/>
              <a:t>орден Александра Невского;</a:t>
            </a:r>
          </a:p>
          <a:p>
            <a:pPr lvl="0"/>
            <a:r>
              <a:rPr lang="ru-RU" dirty="0" smtClean="0"/>
              <a:t>орден Красной Звезды;</a:t>
            </a:r>
          </a:p>
          <a:p>
            <a:pPr lvl="0"/>
            <a:r>
              <a:rPr lang="ru-RU" dirty="0" smtClean="0"/>
              <a:t>орден Отечественной войны I степени;</a:t>
            </a:r>
          </a:p>
          <a:p>
            <a:pPr lvl="0"/>
            <a:r>
              <a:rPr lang="ru-RU" dirty="0" smtClean="0"/>
              <a:t>три ордена Красного Знамени.</a:t>
            </a:r>
          </a:p>
          <a:p>
            <a:r>
              <a:rPr lang="ru-RU" dirty="0" smtClean="0"/>
              <a:t>Два раза, в 1943 и в 1945 годах, Султану присваивали звание Героя Советского</a:t>
            </a:r>
            <a:endParaRPr lang="ru-RU" dirty="0"/>
          </a:p>
        </p:txBody>
      </p:sp>
      <p:pic>
        <p:nvPicPr>
          <p:cNvPr id="5" name="Рисунок 4" descr="Султан Амет-Хан">
            <a:hlinkClick r:id="rId2"/>
          </p:cNvPr>
          <p:cNvPicPr>
            <a:picLocks noGrp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92288" y="285729"/>
            <a:ext cx="5372000" cy="4007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001056" cy="71438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Личная жизнь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5229200"/>
            <a:ext cx="8572560" cy="1522998"/>
          </a:xfrm>
        </p:spPr>
        <p:txBody>
          <a:bodyPr>
            <a:normAutofit/>
          </a:bodyPr>
          <a:lstStyle/>
          <a:p>
            <a:r>
              <a:rPr lang="ru-RU" dirty="0" smtClean="0"/>
              <a:t>О </a:t>
            </a:r>
            <a:r>
              <a:rPr lang="ru-RU" dirty="0" smtClean="0"/>
              <a:t>личной жизни лётчика известно немного. Летом 1944 года в столице, куда его направили осваивать новый советский истребитель «Ла-7», повстречал красивую девушку Фаину Данильченко. Молодые люди полюбили друг друга и вскоре поженились. У них было два сына – Станислав и </a:t>
            </a:r>
            <a:r>
              <a:rPr lang="ru-RU" dirty="0" err="1" smtClean="0"/>
              <a:t>Арслан</a:t>
            </a:r>
            <a:r>
              <a:rPr lang="ru-RU" dirty="0" smtClean="0"/>
              <a:t>. Единственная прямая наследница лётчика – внучка Вероника </a:t>
            </a:r>
            <a:r>
              <a:rPr lang="ru-RU" dirty="0" err="1" smtClean="0"/>
              <a:t>Амет-Хан</a:t>
            </a:r>
            <a:r>
              <a:rPr lang="ru-RU" dirty="0" smtClean="0"/>
              <a:t> (дочь Станислава). Она бывала на родине своего знаменитого дедушки в Крыму, где посещала музейную экспозицию </a:t>
            </a:r>
            <a:r>
              <a:rPr lang="ru-RU" dirty="0" err="1" smtClean="0"/>
              <a:t>Амет</a:t>
            </a:r>
            <a:r>
              <a:rPr lang="ru-RU" dirty="0" smtClean="0"/>
              <a:t>-Хана, открытую в городе Алупке</a:t>
            </a:r>
            <a:r>
              <a:rPr lang="ru-RU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Султан Амет-Хан">
            <a:hlinkClick r:id="rId2"/>
          </p:cNvPr>
          <p:cNvPicPr>
            <a:picLocks noGrp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19672" y="686699"/>
            <a:ext cx="5700791" cy="4470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5394"/>
            <a:ext cx="7786742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Мирное время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3789040"/>
            <a:ext cx="8501122" cy="285467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После победы Верховный Главнокомандующий издал указ – всех лётчиков-асов направить в академию на обучение. Но </a:t>
            </a:r>
            <a:r>
              <a:rPr lang="ru-RU" dirty="0" err="1" smtClean="0"/>
              <a:t>Амет-Хану</a:t>
            </a:r>
            <a:r>
              <a:rPr lang="ru-RU" dirty="0" smtClean="0"/>
              <a:t> учёба давалась слишком тяжело, сказывалось недостаточное образование в детстве и юности. В начале 1946 года он написал прямой и честный рапорт, что ввиду недостаточных знаний, возможностей для своей дальнейшей учёбы не видит. Руководство удовлетворило его рапорт, и Султана уволили в запас.</a:t>
            </a:r>
          </a:p>
          <a:p>
            <a:r>
              <a:rPr lang="ru-RU" dirty="0" smtClean="0"/>
              <a:t>Но без профессии жить он не мог. Однако в мирное время вернуться в небо оказалось совсем непросто. </a:t>
            </a:r>
            <a:r>
              <a:rPr lang="ru-RU" dirty="0" smtClean="0"/>
              <a:t>Помогли </a:t>
            </a:r>
            <a:r>
              <a:rPr lang="ru-RU" dirty="0" smtClean="0"/>
              <a:t>фронтовые товарищи, и в феврале 1947 года </a:t>
            </a:r>
            <a:r>
              <a:rPr lang="ru-RU" dirty="0" err="1" smtClean="0"/>
              <a:t>Амет</a:t>
            </a:r>
            <a:r>
              <a:rPr lang="ru-RU" dirty="0" smtClean="0"/>
              <a:t>-Хана приняли в Лётно-исследовательский институт в Жуковском как лётчика-испытателя. Он взялся за освоение опасного, тяжелейшего, нового для себя дела. Справиться ему помогли бесценный опыт, воля и лётные качества, полученные и отшлифованные на фронте.</a:t>
            </a:r>
          </a:p>
          <a:p>
            <a:r>
              <a:rPr lang="ru-RU" dirty="0" smtClean="0"/>
              <a:t>Вскоре </a:t>
            </a:r>
            <a:r>
              <a:rPr lang="ru-RU" dirty="0" err="1" smtClean="0"/>
              <a:t>Амет-Хан</a:t>
            </a:r>
            <a:r>
              <a:rPr lang="ru-RU" dirty="0" smtClean="0"/>
              <a:t> вошёл в число лучших испытателей в стране. В 1949 году получил разряд лётчика-испытателя 3-го класса, в 1950 году – 2-го класса, в 1952 году – 1-го класса. Больше двух десятилетий трудился он на аэродроме в Жуковском, провёл в полётах 4237 часов, освоил порядка 100 летательных аппаратов.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8" r="18"/>
          <a:stretch>
            <a:fillRect/>
          </a:stretch>
        </p:blipFill>
        <p:spPr>
          <a:xfrm>
            <a:off x="2243405" y="453283"/>
            <a:ext cx="4447676" cy="3335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821" y="446844"/>
            <a:ext cx="7643866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Гибель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9821" y="4221088"/>
            <a:ext cx="8358246" cy="2441054"/>
          </a:xfrm>
        </p:spPr>
        <p:txBody>
          <a:bodyPr>
            <a:normAutofit/>
          </a:bodyPr>
          <a:lstStyle/>
          <a:p>
            <a:r>
              <a:rPr lang="ru-RU" sz="1600" dirty="0" smtClean="0"/>
              <a:t>1 февраля 1971 года при испытаниях реактивного двигателя серийного бомбардировщика «Ту-16» самолёт упал в болото. Все члены экипажа погибли, среди них был и </a:t>
            </a:r>
            <a:r>
              <a:rPr lang="ru-RU" sz="1600" dirty="0" err="1" smtClean="0"/>
              <a:t>Амет-Хан</a:t>
            </a:r>
            <a:r>
              <a:rPr lang="ru-RU" sz="1600" dirty="0" smtClean="0"/>
              <a:t>. Великого советского лётчика похоронили на столичном Новодевичьем кладбище. Его имя присвоено многим улицам, микрорайонам, площадям и проспектам, а также аэроклубам в Махачкале и крымских городах. Так назвали малую планету и горный пик в Дагестане.</a:t>
            </a:r>
          </a:p>
          <a:p>
            <a:r>
              <a:rPr lang="ru-RU" sz="1600" dirty="0" smtClean="0"/>
              <a:t>До последних дней жизни в его характере преобладали совесть, долг и честь. Своим главным призванием Султан всегда считал – рисковать собою ради других. Именно поэтому в военной авиации его авторитет до сих пор </a:t>
            </a:r>
            <a:r>
              <a:rPr lang="ru-RU" sz="1600" dirty="0" smtClean="0"/>
              <a:t>непререкаем и фундаментален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1027" name="Picture 3" descr="C:\Users\Библиотека\Desktop\img12.jpg"/>
          <p:cNvPicPr>
            <a:picLocks noChangeAspect="1" noChangeArrowheads="1"/>
          </p:cNvPicPr>
          <p:nvPr/>
        </p:nvPicPr>
        <p:blipFill rotWithShape="1">
          <a:blip r:embed="rId2"/>
          <a:srcRect l="3404" t="7010" r="2596" b="38830"/>
          <a:stretch/>
        </p:blipFill>
        <p:spPr bwMode="auto">
          <a:xfrm>
            <a:off x="399821" y="785794"/>
            <a:ext cx="8272919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472" y="267881"/>
            <a:ext cx="8143932" cy="535762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Рождение </a:t>
            </a:r>
            <a:r>
              <a:rPr lang="ru-RU" dirty="0" smtClean="0"/>
              <a:t>и семья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19" y="4509120"/>
            <a:ext cx="8358246" cy="2214554"/>
          </a:xfrm>
        </p:spPr>
        <p:txBody>
          <a:bodyPr>
            <a:normAutofit fontScale="85000" lnSpcReduction="10000"/>
          </a:bodyPr>
          <a:lstStyle/>
          <a:p>
            <a:endParaRPr lang="ru-RU" dirty="0" smtClean="0"/>
          </a:p>
          <a:p>
            <a:r>
              <a:rPr lang="ru-RU" dirty="0" err="1" smtClean="0"/>
              <a:t>Амет-Хан</a:t>
            </a:r>
            <a:r>
              <a:rPr lang="ru-RU" dirty="0" smtClean="0"/>
              <a:t> появился на свет в Крыму в маленьком городе Алупка 20 октября 1920 года. В жилах его протекала кровь двух народностей – дагестанская и татарская.</a:t>
            </a:r>
          </a:p>
          <a:p>
            <a:r>
              <a:rPr lang="ru-RU" dirty="0" smtClean="0"/>
              <a:t>Папа, Султан </a:t>
            </a:r>
            <a:r>
              <a:rPr lang="ru-RU" dirty="0" err="1" smtClean="0"/>
              <a:t>Аметхан</a:t>
            </a:r>
            <a:r>
              <a:rPr lang="ru-RU" dirty="0" smtClean="0"/>
              <a:t>, родом был из дагестанского аула </a:t>
            </a:r>
            <a:r>
              <a:rPr lang="ru-RU" dirty="0" err="1" smtClean="0"/>
              <a:t>Цовкра</a:t>
            </a:r>
            <a:r>
              <a:rPr lang="ru-RU" dirty="0" smtClean="0"/>
              <a:t>, лакец по национальности (лакцы – это одна из коренных горных народностей на Северном Кавказе). В молодости он подался на заработки в Крым, а потом остался на постоянное жительство в Алупке. Уж очень живописным было место у подножия самой знаменитой горы Крыма – </a:t>
            </a:r>
            <a:r>
              <a:rPr lang="ru-RU" dirty="0" err="1" smtClean="0"/>
              <a:t>Ай-Петри</a:t>
            </a:r>
            <a:r>
              <a:rPr lang="ru-RU" dirty="0" smtClean="0"/>
              <a:t>. Познакомился здесь со своей будущей супругой </a:t>
            </a:r>
            <a:r>
              <a:rPr lang="ru-RU" dirty="0" err="1" smtClean="0"/>
              <a:t>Насибе</a:t>
            </a:r>
            <a:r>
              <a:rPr lang="ru-RU" dirty="0" smtClean="0"/>
              <a:t> – крымской татаркой.</a:t>
            </a:r>
          </a:p>
          <a:p>
            <a:r>
              <a:rPr lang="ru-RU" dirty="0" smtClean="0"/>
              <a:t>У молодых супругов родился первенец-мальчик, они решили назвать его </a:t>
            </a:r>
            <a:r>
              <a:rPr lang="ru-RU" dirty="0" err="1" smtClean="0"/>
              <a:t>Амет-Хан</a:t>
            </a:r>
            <a:r>
              <a:rPr lang="ru-RU" dirty="0" smtClean="0"/>
              <a:t>, как и отца. Со временем семейство пополнилось ещё двумя детьми, у </a:t>
            </a:r>
            <a:r>
              <a:rPr lang="ru-RU" dirty="0" err="1" smtClean="0"/>
              <a:t>Амет-Хана</a:t>
            </a:r>
            <a:r>
              <a:rPr lang="ru-RU" dirty="0" smtClean="0"/>
              <a:t> был брат </a:t>
            </a:r>
            <a:r>
              <a:rPr lang="ru-RU" dirty="0" err="1" smtClean="0"/>
              <a:t>Имран</a:t>
            </a:r>
            <a:r>
              <a:rPr lang="ru-RU" dirty="0" smtClean="0"/>
              <a:t> и сестрёнка </a:t>
            </a:r>
            <a:r>
              <a:rPr lang="ru-RU" dirty="0" err="1" smtClean="0"/>
              <a:t>Фатма</a:t>
            </a:r>
            <a:r>
              <a:rPr lang="ru-RU" dirty="0" smtClean="0"/>
              <a:t> (девочка в четырёхлетнем возрасте умерла). Во взрослом возрасте дороги братьев кардинально разошлись. </a:t>
            </a:r>
            <a:r>
              <a:rPr lang="ru-RU" dirty="0" smtClean="0"/>
              <a:t> </a:t>
            </a:r>
            <a:r>
              <a:rPr lang="ru-RU" dirty="0" err="1" smtClean="0"/>
              <a:t>Амет</a:t>
            </a:r>
            <a:r>
              <a:rPr lang="ru-RU" dirty="0" smtClean="0"/>
              <a:t>-Хан </a:t>
            </a:r>
            <a:r>
              <a:rPr lang="ru-RU" dirty="0" smtClean="0"/>
              <a:t>считался одним из самых лучших лётчиков в </a:t>
            </a:r>
            <a:r>
              <a:rPr lang="ru-RU" dirty="0" smtClean="0"/>
              <a:t>стране, а </a:t>
            </a:r>
            <a:r>
              <a:rPr lang="ru-RU" dirty="0" err="1" smtClean="0"/>
              <a:t>Имран</a:t>
            </a:r>
            <a:r>
              <a:rPr lang="ru-RU" dirty="0" smtClean="0"/>
              <a:t> в военные годы, когда Крым был оккупирован фашистами, пособничал гитлеровцам, поступив на службу в полицию. В послевоенное время он был арестован органами.</a:t>
            </a:r>
          </a:p>
          <a:p>
            <a:endParaRPr lang="ru-RU" dirty="0"/>
          </a:p>
        </p:txBody>
      </p:sp>
      <p:pic>
        <p:nvPicPr>
          <p:cNvPr id="2050" name="Picture 2" descr="C:\Users\Библиотека\Desktop\origina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647" y="535763"/>
            <a:ext cx="6214873" cy="4117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001056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Детские и юношеские годы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9736" y="4365104"/>
            <a:ext cx="8572560" cy="235745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Проживая у моря, Султан, как и друзья, мечтал путешествовать на больших судах по дальним странам. А ещё увлекался татарским традиционным видом борьбы </a:t>
            </a:r>
            <a:r>
              <a:rPr lang="ru-RU" dirty="0" err="1" smtClean="0"/>
              <a:t>куреш</a:t>
            </a:r>
            <a:r>
              <a:rPr lang="ru-RU" dirty="0" smtClean="0"/>
              <a:t> (так называемая борьба на полотенцах).</a:t>
            </a:r>
          </a:p>
          <a:p>
            <a:r>
              <a:rPr lang="ru-RU" dirty="0" smtClean="0"/>
              <a:t>Весной 1935 года в Алупке традиционно отмечали национальный праздник крымских татар – </a:t>
            </a:r>
            <a:r>
              <a:rPr lang="ru-RU" dirty="0" err="1" smtClean="0"/>
              <a:t>Хыдырлез</a:t>
            </a:r>
            <a:r>
              <a:rPr lang="ru-RU" dirty="0" smtClean="0"/>
              <a:t>. Среди праздничных мероприятий было и состязание по борьбе </a:t>
            </a:r>
            <a:r>
              <a:rPr lang="ru-RU" dirty="0" err="1" smtClean="0"/>
              <a:t>куреш</a:t>
            </a:r>
            <a:r>
              <a:rPr lang="ru-RU" dirty="0" smtClean="0"/>
              <a:t>. </a:t>
            </a:r>
            <a:r>
              <a:rPr lang="ru-RU" dirty="0" err="1" smtClean="0"/>
              <a:t>Амет-Хан</a:t>
            </a:r>
            <a:r>
              <a:rPr lang="ru-RU" dirty="0" smtClean="0"/>
              <a:t> участвовал в соревновании и выиграл. На празднике тогда присутствовал директор всесоюзного пионерского лагеря «Артек», в качестве награды за победу он вручил парню путёвку. Отдыхая в лагере, Султан впервые в жизни увидел самолёт, и с той поры мечты о путешествиях по морю отошли на второй план. Подростка захватила авиация и желание подняться в небо.</a:t>
            </a:r>
          </a:p>
          <a:p>
            <a:r>
              <a:rPr lang="ru-RU" dirty="0" smtClean="0"/>
              <a:t>Вернувшись из «Артека», он засматривался теперь не на морскую гладь, а на вершину горы </a:t>
            </a:r>
            <a:r>
              <a:rPr lang="ru-RU" dirty="0" err="1" smtClean="0"/>
              <a:t>Ай-Петри</a:t>
            </a:r>
            <a:r>
              <a:rPr lang="ru-RU" dirty="0" smtClean="0"/>
              <a:t>. Султан представлял себя летающим там высоко среди птиц. Однако мечты о полётах пришлось ненадолго отложить. После семи лет школьного образования подросток продолжил учёбу в железнодорожном училище Симферополя (ФЗУ). Окончив ФЗУ, он начал свой трудовой путь слесарем железнодорожного депо. Но мечты о полётах никуда не ушли, а, наоборот, привели парня в аэроклуб (сейчас это симферопольское спортивное заведение носит имя </a:t>
            </a:r>
            <a:r>
              <a:rPr lang="ru-RU" dirty="0" err="1" smtClean="0"/>
              <a:t>Амет-Хана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  <p:sp>
        <p:nvSpPr>
          <p:cNvPr id="6" name="Рисунок 5"/>
          <p:cNvSpPr>
            <a:spLocks noGrp="1"/>
          </p:cNvSpPr>
          <p:nvPr>
            <p:ph type="pic" idx="1"/>
          </p:nvPr>
        </p:nvSpPr>
        <p:spPr/>
      </p:sp>
      <p:pic>
        <p:nvPicPr>
          <p:cNvPr id="4098" name="Picture 2" descr="C:\Users\Библиотека\Desktop\img1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672" y="588130"/>
            <a:ext cx="5904656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072494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Авиационное училище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4357694"/>
            <a:ext cx="8643998" cy="221457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Клубный инструктор Пётр Большаков заметил у Султана особенные способности к лётному делу и рекомендовал его для поступления в </a:t>
            </a:r>
            <a:r>
              <a:rPr lang="ru-RU" dirty="0" err="1" smtClean="0"/>
              <a:t>Качинское</a:t>
            </a:r>
            <a:r>
              <a:rPr lang="ru-RU" dirty="0" smtClean="0"/>
              <a:t> высшее военное училище авиации.</a:t>
            </a:r>
          </a:p>
          <a:p>
            <a:r>
              <a:rPr lang="ru-RU" dirty="0" smtClean="0"/>
              <a:t>Это – основная советская школа, где готовили лётчиков. Султан стал одним из самых способных учеников, быстро освоил воздушную стрельбу, разобрался с тактикой и теорией полётов. Отличные результаты он показывал на занятиях по общевойсковой и строевой подготовке, демонстрировал превосходную физическую форму. В 1939 году за девять месяцев учёбы поднялся в небо 270 раз.</a:t>
            </a:r>
          </a:p>
          <a:p>
            <a:r>
              <a:rPr lang="ru-RU" dirty="0" err="1" smtClean="0"/>
              <a:t>Амет-Хан</a:t>
            </a:r>
            <a:r>
              <a:rPr lang="ru-RU" dirty="0" smtClean="0"/>
              <a:t> учился по ускоренному курсу, в 1940 году с успехом сдал выпускные экзамены и окончил училище младшим лейтенантом. Вместе с аттестатом лётчикам выдавали небольшую характеристику, у Султана в ней было написано: «Летает на «отлично», делает это всегда с огромным желанием. Быстрыми темпами ознакомился с лётной практикой. В полётах обладает инициативой, смелостью, настойчивостью, выносливостью».</a:t>
            </a:r>
          </a:p>
          <a:p>
            <a:r>
              <a:rPr lang="ru-RU" dirty="0" smtClean="0"/>
              <a:t>Для продолжения службы </a:t>
            </a:r>
            <a:r>
              <a:rPr lang="ru-RU" dirty="0" err="1" smtClean="0"/>
              <a:t>Амет-Хана</a:t>
            </a:r>
            <a:r>
              <a:rPr lang="ru-RU" dirty="0" smtClean="0"/>
              <a:t> направили в Белорусскую ССР в город Бобруйск. Оттуда он вскоре был переведён под Кишинёв в 4-й истребительный авиационный полк, принадлежавший Одесскому военному округу. Тут молодого человека застала война.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Султан Амет-Хан">
            <a:hlinkClick r:id="rId2"/>
          </p:cNvPr>
          <p:cNvPicPr>
            <a:picLocks noGrp="1"/>
          </p:cNvPicPr>
          <p:nvPr>
            <p:ph type="pic" idx="1"/>
          </p:nvPr>
        </p:nvPicPr>
        <p:blipFill>
          <a:blip r:embed="rId3"/>
          <a:srcRect l="6933" r="6933"/>
          <a:stretch>
            <a:fillRect/>
          </a:stretch>
        </p:blipFill>
        <p:spPr bwMode="auto">
          <a:xfrm>
            <a:off x="2123728" y="612775"/>
            <a:ext cx="5328592" cy="3602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285728"/>
            <a:ext cx="5486400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Военные подвиги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1472" y="4714884"/>
            <a:ext cx="8001056" cy="192882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Воевал Султан с первых дней и до последних. Уже 22 июня 1941 года на поршневом истребительном самолёте И-153 «Чайка» совершил несколько разведочных вылетов, а также штурмовал наступающих немцев. К середине осени 1941 года имел на своём счету 130 боевых штурмовых и разведочных вылетов, за что получил назначение командиром 147-ой истребительной авиационной дивизии Юго-Западного фронта и первую награду – орден Красной Звезды. </a:t>
            </a:r>
            <a:r>
              <a:rPr lang="ru-RU" dirty="0" err="1" smtClean="0"/>
              <a:t>Амет-Хану</a:t>
            </a:r>
            <a:r>
              <a:rPr lang="ru-RU" dirty="0" smtClean="0"/>
              <a:t> едва исполнился 21 год, а он уже был мастер воздушной разведки. Командование отмечало у молодого лётчика настойчивость, упорство, отвагу и отменное владение самолётом, машину он чувствовал, словно самого себя. В начале 1942 года лётчик переквалифицировался на британский одноместный истребитель «</a:t>
            </a:r>
            <a:r>
              <a:rPr lang="ru-RU" dirty="0" err="1" smtClean="0"/>
              <a:t>Хоукер</a:t>
            </a:r>
            <a:r>
              <a:rPr lang="ru-RU" dirty="0" smtClean="0"/>
              <a:t> </a:t>
            </a:r>
            <a:r>
              <a:rPr lang="ru-RU" dirty="0" err="1" smtClean="0"/>
              <a:t>Харрикейн</a:t>
            </a:r>
            <a:r>
              <a:rPr lang="ru-RU" dirty="0" smtClean="0"/>
              <a:t>».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Султан Амет-Хан">
            <a:hlinkClick r:id="rId2"/>
          </p:cNvPr>
          <p:cNvPicPr>
            <a:picLocks noGrp="1"/>
          </p:cNvPicPr>
          <p:nvPr>
            <p:ph type="pic" idx="1"/>
          </p:nvPr>
        </p:nvPicPr>
        <p:blipFill>
          <a:blip r:embed="rId3"/>
          <a:srcRect l="10667" r="10667"/>
          <a:stretch>
            <a:fillRect/>
          </a:stretch>
        </p:blipFill>
        <p:spPr bwMode="auto">
          <a:xfrm>
            <a:off x="1619672" y="612775"/>
            <a:ext cx="5659016" cy="3959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4298323"/>
            <a:ext cx="8496944" cy="244304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Весна </a:t>
            </a:r>
            <a:r>
              <a:rPr lang="ru-RU" dirty="0" smtClean="0"/>
              <a:t>1942 года ознаменовалась </a:t>
            </a:r>
            <a:r>
              <a:rPr lang="ru-RU" dirty="0" smtClean="0"/>
              <a:t>первой </a:t>
            </a:r>
            <a:r>
              <a:rPr lang="ru-RU" dirty="0" smtClean="0"/>
              <a:t>яркой победой </a:t>
            </a:r>
            <a:r>
              <a:rPr lang="ru-RU" dirty="0" err="1" smtClean="0"/>
              <a:t>Амет</a:t>
            </a:r>
            <a:r>
              <a:rPr lang="ru-RU" dirty="0" smtClean="0"/>
              <a:t>-Хана в </a:t>
            </a:r>
            <a:r>
              <a:rPr lang="ru-RU" dirty="0" smtClean="0"/>
              <a:t>воздушном сражении. Их полк на тот период базировался в составе ярославской противовоздушной обороны. 31 мая на своём непрерывно атакующем «</a:t>
            </a:r>
            <a:r>
              <a:rPr lang="ru-RU" dirty="0" err="1" smtClean="0"/>
              <a:t>Харрикейне</a:t>
            </a:r>
            <a:r>
              <a:rPr lang="ru-RU" dirty="0" smtClean="0"/>
              <a:t>», когда закончились боевые припасы, он стал таранить многоцелевой немецкий самолёт «Юнкерс-88». Враг был готов скинуть тонны взрывчатки на ярославских жителей, когда </a:t>
            </a:r>
            <a:r>
              <a:rPr lang="ru-RU" dirty="0" err="1" smtClean="0"/>
              <a:t>Амет-Хан</a:t>
            </a:r>
            <a:r>
              <a:rPr lang="ru-RU" dirty="0" smtClean="0"/>
              <a:t> ударил его снизу левым крылом. Но при этом сам застрял в загоревшемся корпусе прочного «Юнкерса». Султан проявил колоссальную силу духа и выдержку, не дёрнул кольцо на парашюте раньше времени, а выпрыгнул уже из догорающего самолёта. Это была его единственная возможность спастись, и лётчик её не упустил.</a:t>
            </a:r>
          </a:p>
          <a:p>
            <a:r>
              <a:rPr lang="ru-RU" dirty="0" smtClean="0"/>
              <a:t>Вскоре </a:t>
            </a:r>
            <a:r>
              <a:rPr lang="ru-RU" dirty="0" err="1" smtClean="0"/>
              <a:t>Амет-Хан</a:t>
            </a:r>
            <a:r>
              <a:rPr lang="ru-RU" dirty="0" smtClean="0"/>
              <a:t> получил приглашение в Ярославль. На главной площади в присутствии огромного количества людей городской комитет обороны вручил ему именные часы и почётную грамоту. Позднее за этот подвиг Султана наградили орденом Ленина. В Ярославле в 2010 году в память о событии военных лет установили монумент великому лётчику.</a:t>
            </a:r>
          </a:p>
          <a:p>
            <a:endParaRPr lang="ru-RU" dirty="0"/>
          </a:p>
        </p:txBody>
      </p:sp>
      <p:pic>
        <p:nvPicPr>
          <p:cNvPr id="5123" name="Picture 3" descr="C:\Users\Библиотека\Desktop\EPrkzxVWkAEjtz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663" y="332656"/>
            <a:ext cx="6470087" cy="3965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0"/>
            <a:ext cx="6065860" cy="78579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Памятник лётчику в Ярославле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4226" y="4797152"/>
            <a:ext cx="8286808" cy="1928826"/>
          </a:xfrm>
        </p:spPr>
        <p:txBody>
          <a:bodyPr>
            <a:normAutofit/>
          </a:bodyPr>
          <a:lstStyle/>
          <a:p>
            <a:r>
              <a:rPr lang="ru-RU" dirty="0" smtClean="0"/>
              <a:t>В июне-июле 1942 года воевал под Воронежем на советском одномоторном истребителе «Як-1». Стал одним из первых в полку лётчиков, кто провёл сражение с вражеским бомбардировщиком в сумерках.</a:t>
            </a:r>
          </a:p>
          <a:p>
            <a:r>
              <a:rPr lang="ru-RU" dirty="0" smtClean="0"/>
              <a:t>С конца лета 1942 года на летательном аппарате «Як-7» принимал участие в Сталинградской битве. Второй раз спас свою жизнь, выпрыгивая на парашюте из самой гущи ожесточённого воздушного сражения. Был включён в состав специальной группы лучших лётчиков СССР, которую создали для воздушных боёв с хвалёными асами немецкой авиации.</a:t>
            </a:r>
          </a:p>
          <a:p>
            <a:endParaRPr lang="ru-RU" dirty="0"/>
          </a:p>
        </p:txBody>
      </p:sp>
      <p:pic>
        <p:nvPicPr>
          <p:cNvPr id="5" name="Рисунок 4" descr="Султан Амет-Хан">
            <a:hlinkClick r:id="rId2"/>
          </p:cNvPr>
          <p:cNvPicPr>
            <a:picLocks noGrp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66957" y="548680"/>
            <a:ext cx="5341347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4476606"/>
            <a:ext cx="8352928" cy="2381394"/>
          </a:xfrm>
        </p:spPr>
        <p:txBody>
          <a:bodyPr>
            <a:normAutofit/>
          </a:bodyPr>
          <a:lstStyle/>
          <a:p>
            <a:r>
              <a:rPr lang="ru-RU" dirty="0" smtClean="0"/>
              <a:t>В </a:t>
            </a:r>
            <a:r>
              <a:rPr lang="ru-RU" dirty="0" smtClean="0"/>
              <a:t>середине осени 1942 года принял в командование 3-ю авиационную эскадрилью 9-ого истребительного полка. На фюзеляже своего летательного аппарата Султан изобразил орла. На это он получил разрешение от командующего воздушной армией за разработанную тактику атаки вражеских самолётов с высоты.</a:t>
            </a:r>
          </a:p>
          <a:p>
            <a:r>
              <a:rPr lang="ru-RU" dirty="0" smtClean="0"/>
              <a:t>В 1943 году, переучившись на американский истребитель «Белл Р-39 </a:t>
            </a:r>
            <a:r>
              <a:rPr lang="ru-RU" dirty="0" err="1" smtClean="0"/>
              <a:t>Аэрокобра</a:t>
            </a:r>
            <a:r>
              <a:rPr lang="ru-RU" dirty="0" smtClean="0"/>
              <a:t>», участвовал в ожесточённых боях за освобождение Ростова-на-Дону, Кубани, Таганрога, Мелитополя и Крыма. Молодые лётчики, приходившие после </a:t>
            </a:r>
            <a:r>
              <a:rPr lang="ru-RU" dirty="0" err="1" smtClean="0"/>
              <a:t>учебки</a:t>
            </a:r>
            <a:r>
              <a:rPr lang="ru-RU" dirty="0" smtClean="0"/>
              <a:t> в эскадрилью, называли </a:t>
            </a:r>
            <a:r>
              <a:rPr lang="ru-RU" dirty="0" err="1" smtClean="0"/>
              <a:t>Амет-Хана</a:t>
            </a:r>
            <a:r>
              <a:rPr lang="ru-RU" dirty="0" smtClean="0"/>
              <a:t> соколом, у которого учились летать. Однополчане отзывались о нём, как о самом лучшем друге, на которого можно было положиться в любую минуту. А немцы за его демонические танцы в воздухе дали Султану прозвище «Чёрный дьявол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2050" name="Picture 2" descr="C:\Users\Библиотека\Desktop\slide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8586" y="322526"/>
            <a:ext cx="4922812" cy="4154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4653135"/>
            <a:ext cx="8786874" cy="199057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Лётчик-француз из полка добровольцев «Нормандия-Неман» Франсуа де </a:t>
            </a:r>
            <a:r>
              <a:rPr lang="ru-RU" dirty="0" err="1" smtClean="0"/>
              <a:t>Жоффр</a:t>
            </a:r>
            <a:r>
              <a:rPr lang="ru-RU" dirty="0" smtClean="0"/>
              <a:t> так говорил про </a:t>
            </a:r>
            <a:r>
              <a:rPr lang="ru-RU" dirty="0" err="1" smtClean="0"/>
              <a:t>Амет-Хана</a:t>
            </a:r>
            <a:r>
              <a:rPr lang="ru-RU" dirty="0" smtClean="0"/>
              <a:t>: «Он весь необычайный, живописный и выразительный, начиная от голоса, лица и жестов и заканчивая кавалерийскими галифе, сверху широкими, а на икрах обтянутыми и вправленными в чёрные мягкие кожаные сапоги. Он чрезвычайно популярен в СССР, рассказы о его подвигах можно слушать бесконечно».</a:t>
            </a:r>
          </a:p>
          <a:p>
            <a:r>
              <a:rPr lang="ru-RU" dirty="0" smtClean="0"/>
              <a:t>Летом 1944 года Султан перешёл на новый </a:t>
            </a:r>
            <a:r>
              <a:rPr lang="ru-RU" dirty="0" err="1" smtClean="0"/>
              <a:t>моноплановый</a:t>
            </a:r>
            <a:r>
              <a:rPr lang="ru-RU" dirty="0" smtClean="0"/>
              <a:t> истребитель «Лавочкин Ла-7». На нём летал над Восточной Германией и принимал участие в штурме Берлина. Последний бой осуществил 29 апреля 1945 года, в воздушном сражении над берлинским аэродромом «</a:t>
            </a:r>
            <a:r>
              <a:rPr lang="ru-RU" dirty="0" err="1" smtClean="0"/>
              <a:t>Темпельхоф</a:t>
            </a:r>
            <a:r>
              <a:rPr lang="ru-RU" dirty="0" smtClean="0"/>
              <a:t>» сбил немецкого истребителя «</a:t>
            </a:r>
            <a:r>
              <a:rPr lang="ru-RU" dirty="0" err="1" smtClean="0"/>
              <a:t>Фокке-Вульф</a:t>
            </a:r>
            <a:r>
              <a:rPr lang="ru-RU" dirty="0" smtClean="0"/>
              <a:t> 190».</a:t>
            </a:r>
            <a:endParaRPr lang="ru-RU" dirty="0"/>
          </a:p>
        </p:txBody>
      </p:sp>
      <p:pic>
        <p:nvPicPr>
          <p:cNvPr id="5" name="Рисунок 4" descr="Султан Амет-Хан">
            <a:hlinkClick r:id="rId2"/>
          </p:cNvPr>
          <p:cNvPicPr>
            <a:picLocks noGrp="1"/>
          </p:cNvPicPr>
          <p:nvPr>
            <p:ph type="pic" idx="1"/>
          </p:nvPr>
        </p:nvPicPr>
        <p:blipFill rotWithShape="1">
          <a:blip r:embed="rId3"/>
          <a:srcRect l="2000" r="2000" b="7875"/>
          <a:stretch/>
        </p:blipFill>
        <p:spPr bwMode="auto">
          <a:xfrm>
            <a:off x="1793911" y="332656"/>
            <a:ext cx="5732040" cy="4320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85</TotalTime>
  <Words>1695</Words>
  <Application>Microsoft Office PowerPoint</Application>
  <PresentationFormat>Экран (4:3)</PresentationFormat>
  <Paragraphs>47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Cambria</vt:lpstr>
      <vt:lpstr>Тема Office</vt:lpstr>
      <vt:lpstr>Амет-Хан Султан </vt:lpstr>
      <vt:lpstr>  Рождение и семья </vt:lpstr>
      <vt:lpstr>Детские и юношеские годы </vt:lpstr>
      <vt:lpstr>Авиационное училище </vt:lpstr>
      <vt:lpstr>Военные подвиги </vt:lpstr>
      <vt:lpstr>Презентация PowerPoint</vt:lpstr>
      <vt:lpstr>Памятник лётчику в Ярославле </vt:lpstr>
      <vt:lpstr>Презентация PowerPoint</vt:lpstr>
      <vt:lpstr>Презентация PowerPoint</vt:lpstr>
      <vt:lpstr>Презентация PowerPoint</vt:lpstr>
      <vt:lpstr>Личная жизнь </vt:lpstr>
      <vt:lpstr>Мирное время </vt:lpstr>
      <vt:lpstr>Гибель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Биография Султана Амет-Хана </dc:title>
  <dc:creator>Библиотека</dc:creator>
  <cp:lastModifiedBy>vacheslav</cp:lastModifiedBy>
  <cp:revision>16</cp:revision>
  <dcterms:created xsi:type="dcterms:W3CDTF">2020-03-13T10:43:33Z</dcterms:created>
  <dcterms:modified xsi:type="dcterms:W3CDTF">2020-04-28T08:15:48Z</dcterms:modified>
</cp:coreProperties>
</file>